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bd013637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bd013637e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bd013637e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bd013637e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bd013637e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bd013637e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d013637e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d013637e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bd013637e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bd013637e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bd01363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bd01363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bd013637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6bd013637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bd013637e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bd013637e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bd013637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bd013637e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bd013637e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bd013637e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bd013637e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bd013637e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bd013637e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bd013637e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bd013637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bd013637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93C47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rxiv.org/abs/1803.03635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971629" y="1111438"/>
            <a:ext cx="4260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The Lottery Ticket Hypothesis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8104" y="213125"/>
            <a:ext cx="1876797" cy="2529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8079" y="2829426"/>
            <a:ext cx="2876835" cy="20367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747375" y="3365675"/>
            <a:ext cx="47088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paper by Jonathan Frankle and Michael Carbin </a:t>
            </a:r>
            <a:br>
              <a:rPr lang="en">
                <a:solidFill>
                  <a:srgbClr val="666666"/>
                </a:solidFill>
              </a:rPr>
            </a:br>
            <a:r>
              <a:rPr lang="en">
                <a:solidFill>
                  <a:srgbClr val="666666"/>
                </a:solidFill>
              </a:rPr>
              <a:t>@ MIT CSAIL [</a:t>
            </a:r>
            <a:r>
              <a:rPr lang="en" u="sng">
                <a:solidFill>
                  <a:schemeClr val="hlink"/>
                </a:solidFill>
                <a:hlinkClick r:id="rId5"/>
              </a:rPr>
              <a:t>link</a:t>
            </a:r>
            <a:r>
              <a:rPr lang="en">
                <a:solidFill>
                  <a:srgbClr val="666666"/>
                </a:solidFill>
              </a:rPr>
              <a:t>]</a:t>
            </a:r>
            <a:br>
              <a:rPr lang="en">
                <a:solidFill>
                  <a:srgbClr val="666666"/>
                </a:solidFill>
              </a:rPr>
            </a:br>
            <a:endParaRPr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presentation by </a:t>
            </a:r>
            <a:r>
              <a:rPr lang="en" b="1">
                <a:solidFill>
                  <a:srgbClr val="666666"/>
                </a:solidFill>
              </a:rPr>
              <a:t>Jack Morris</a:t>
            </a:r>
            <a:endParaRPr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12/1/19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561C03A-F2F8-4E47-ADF8-97314CE17B57}"/>
              </a:ext>
            </a:extLst>
          </p:cNvPr>
          <p:cNvSpPr/>
          <p:nvPr/>
        </p:nvSpPr>
        <p:spPr>
          <a:xfrm>
            <a:off x="1642080" y="4835723"/>
            <a:ext cx="29193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qdata.github.io</a:t>
            </a:r>
            <a:r>
              <a:rPr lang="en-US" dirty="0"/>
              <a:t>/deep2Read/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72265C-850C-D549-894C-1B03D1477E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body" idx="1"/>
          </p:nvPr>
        </p:nvSpPr>
        <p:spPr>
          <a:xfrm>
            <a:off x="172350" y="1017725"/>
            <a:ext cx="8799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2200" b="1"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2200" b="1"/>
            </a:br>
            <a:endParaRPr sz="2200" b="1"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2200" b="1"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2200" b="1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 b="1"/>
              <a:t>LeNet 300-100-10 for MNIST / fully-connected / 300k parameters</a:t>
            </a:r>
            <a:endParaRPr sz="2200" b="1"/>
          </a:p>
        </p:txBody>
      </p:sp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925" y="1213424"/>
            <a:ext cx="6815251" cy="29707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A56B72-54B2-F449-B753-7D9C697D11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>
            <a:spLocks noGrp="1"/>
          </p:cNvSpPr>
          <p:nvPr>
            <p:ph type="body" idx="1"/>
          </p:nvPr>
        </p:nvSpPr>
        <p:spPr>
          <a:xfrm>
            <a:off x="172350" y="1017725"/>
            <a:ext cx="8799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 b="1"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2200" b="1"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2200" b="1"/>
            </a:br>
            <a:endParaRPr sz="2200" b="1"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2200" b="1"/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2200" b="1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 b="1"/>
              <a:t>LeNet 300-100-10 for MNIST / fully-connected / 300k parameters</a:t>
            </a:r>
            <a:endParaRPr sz="2200" b="1"/>
          </a:p>
        </p:txBody>
      </p:sp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650" y="1294737"/>
            <a:ext cx="6750701" cy="28623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237143-746F-7A4F-BC69-4F216341F5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/>
        </p:nvSpPr>
        <p:spPr>
          <a:xfrm>
            <a:off x="377800" y="1368000"/>
            <a:ext cx="8448300" cy="13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Plain English: </a:t>
            </a:r>
            <a:endParaRPr sz="2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Dense, trainable networks have sparse trainable subnetworks that are equally capable </a:t>
            </a:r>
            <a:endParaRPr sz="2400"/>
          </a:p>
        </p:txBody>
      </p:sp>
      <p:sp>
        <p:nvSpPr>
          <p:cNvPr id="135" name="Google Shape;13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Lottery Ticket Hypothesis</a:t>
            </a:r>
            <a:endParaRPr b="1"/>
          </a:p>
        </p:txBody>
      </p:sp>
      <p:sp>
        <p:nvSpPr>
          <p:cNvPr id="136" name="Google Shape;136;p25"/>
          <p:cNvSpPr txBox="1"/>
          <p:nvPr/>
        </p:nvSpPr>
        <p:spPr>
          <a:xfrm>
            <a:off x="377800" y="2860300"/>
            <a:ext cx="8448300" cy="13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dk1"/>
                </a:solidFill>
              </a:rPr>
              <a:t>Formally: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f(x; W) reaches accuracy </a:t>
            </a:r>
            <a:r>
              <a:rPr lang="en" sz="2400" b="1"/>
              <a:t>a</a:t>
            </a:r>
            <a:r>
              <a:rPr lang="en" sz="2400"/>
              <a:t> in </a:t>
            </a:r>
            <a:r>
              <a:rPr lang="en" sz="2400" b="1"/>
              <a:t>t</a:t>
            </a:r>
            <a:r>
              <a:rPr lang="en" sz="2400"/>
              <a:t> iterations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f(x; m</a:t>
            </a:r>
            <a:r>
              <a:rPr lang="en" sz="2400" b="1"/>
              <a:t>∘</a:t>
            </a:r>
            <a:r>
              <a:rPr lang="en" sz="2400"/>
              <a:t>W) reaches accuracy </a:t>
            </a:r>
            <a:r>
              <a:rPr lang="en" sz="2400" b="1"/>
              <a:t>a’</a:t>
            </a:r>
            <a:r>
              <a:rPr lang="en" sz="2400"/>
              <a:t> in </a:t>
            </a:r>
            <a:r>
              <a:rPr lang="en" sz="2400" b="1"/>
              <a:t>t’</a:t>
            </a:r>
            <a:r>
              <a:rPr lang="en" sz="2400"/>
              <a:t> iterations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∃m |      ∑m &lt;&lt; w        a’ ≥ a      t’ ≤ t   </a:t>
            </a:r>
            <a:endParaRPr sz="2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6B8D80-03BA-C146-B51B-689A900DE3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Finding a way to prune networks early in training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Examining these subnetworks to see what works– use this info to develop better architectures and initializations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good subnetworks and reuse them on tasks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(A good test for overfitting, too)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/>
              <a:t>Stabilizing the Lottery Ticket Hypothesis </a:t>
            </a:r>
            <a:r>
              <a:rPr lang="en"/>
              <a:t>(Frankle, 2019)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Prune after a few iterations, not at t=0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Compress ResNet-50, Inception-v3 in one shot by over 50%!</a:t>
            </a:r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future work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ADA12B-153B-A248-8B37-E9F1D6B53C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7AFF0C-D875-5C4F-8126-4283EBBA79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</a:t>
            </a:r>
            <a:r>
              <a:rPr lang="en" b="1"/>
              <a:t>Pruning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To reduce the size of a neural network by removing unwanted parts</a:t>
            </a:r>
            <a:br>
              <a:rPr lang="en" sz="2400"/>
            </a:b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People have been trying to </a:t>
            </a:r>
            <a:r>
              <a:rPr lang="en" sz="2400" b="1"/>
              <a:t>prune</a:t>
            </a:r>
            <a:r>
              <a:rPr lang="en" sz="2400"/>
              <a:t> neural networks for awhile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Idea originated into 1990s</a:t>
            </a:r>
            <a:endParaRPr sz="2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70D21F-7F7B-FE4A-B975-5EA817DAEF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Pruning Process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Train the network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Remove superfluous structure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Fine-tune the network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[optional] iteratively repeat steps 2 and 3</a:t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1769050" y="1528525"/>
            <a:ext cx="1206900" cy="333000"/>
          </a:xfrm>
          <a:prstGeom prst="rect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2975950" y="1528525"/>
            <a:ext cx="969300" cy="333000"/>
          </a:xfrm>
          <a:prstGeom prst="rect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5050875" y="630775"/>
            <a:ext cx="3478200" cy="13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What structure?</a:t>
            </a:r>
            <a:endParaRPr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Weights? Neurons? Filters? Channels? Layers?</a:t>
            </a:r>
            <a:endParaRPr/>
          </a:p>
        </p:txBody>
      </p:sp>
      <p:sp>
        <p:nvSpPr>
          <p:cNvPr id="79" name="Google Shape;79;p16"/>
          <p:cNvSpPr txBox="1"/>
          <p:nvPr/>
        </p:nvSpPr>
        <p:spPr>
          <a:xfrm>
            <a:off x="5098425" y="2705725"/>
            <a:ext cx="3478200" cy="13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What does “superfluous” mean?</a:t>
            </a:r>
            <a:endParaRPr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Magnitudes? Gradients? Activations?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B11D99-EF70-524D-875B-EE3AEA8828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you may imagine, lots of groups have tried something like this before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i="1"/>
              <a:t>“Training a pruned model from scratch performs worse than retraining a pruned model, …, which may be due to the difficulty of training small networks from scratch” </a:t>
            </a:r>
            <a:r>
              <a:rPr lang="en"/>
              <a:t>– Pruning Filters for Efficient ConvNets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i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F51E31-9D7E-0047-83CB-E0D71CFD4E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train sparsely pruned networks from scratch? </a:t>
            </a:r>
            <a:r>
              <a:rPr lang="en" b="1"/>
              <a:t>Yes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Corollary: Do networks have to be overparameterized to learn? </a:t>
            </a:r>
            <a:r>
              <a:rPr lang="en" b="1"/>
              <a:t>No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There’s a catch: </a:t>
            </a:r>
            <a:r>
              <a:rPr lang="en" b="1"/>
              <a:t>Need to reuse the weight initializations from the original training process</a:t>
            </a:r>
            <a:r>
              <a:rPr lang="en"/>
              <a:t>.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Motivating Questions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7E7B0A-1204-CB4B-AB58-87BE83D638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Randomly initialize the network’s weights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Train it and prune superfluous structure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Reset each remaining weight to its value from 1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Repeat and 💰 </a:t>
            </a:r>
            <a:r>
              <a:rPr lang="en" sz="2400" b="1"/>
              <a:t>PROFIT</a:t>
            </a:r>
            <a:r>
              <a:rPr lang="en" sz="2400"/>
              <a:t> 💰</a:t>
            </a:r>
            <a:endParaRPr sz="2400"/>
          </a:p>
        </p:txBody>
      </p:sp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Pruned Networks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2FF46B-5174-D042-8D76-F293DACD98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Pruned Networks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650" y="1306050"/>
            <a:ext cx="3318374" cy="32450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B62E68-69BD-B648-99C7-28BEA3DB12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Giant appendix shows that this works with batch normalization, dropout, convolutional layers, weight decay, residual connections, optimizers, etc. for any hyperparameter choices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b="1" i="1"/>
              <a:t>Caveats:</a:t>
            </a:r>
            <a:endParaRPr sz="2400" b="1" i="1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1. If you randomly reinitialize the network, this won’t work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2. You still have to train the network first (so it’s not a particularly efficient process)</a:t>
            </a:r>
            <a:endParaRPr sz="2400"/>
          </a:p>
        </p:txBody>
      </p:sp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Pruned Networks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021467-9A06-C349-953A-6DD21B845E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So to recap, these small subnetworks: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1. Are between 15% and 1% of the original size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2. Learn faster than the original network</a:t>
            </a:r>
            <a:endParaRPr sz="24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3. Reach the same or higher test accuracy</a:t>
            </a:r>
            <a:endParaRPr sz="2400"/>
          </a:p>
        </p:txBody>
      </p:sp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Pruned Networks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B0DDB7-C4EC-B247-9DA2-4B3E10522B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522</Words>
  <Application>Microsoft Macintosh PowerPoint</Application>
  <PresentationFormat>On-screen Show (16:9)</PresentationFormat>
  <Paragraphs>88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Simple Light</vt:lpstr>
      <vt:lpstr>The Lottery Ticket Hypothesis</vt:lpstr>
      <vt:lpstr>Background: Pruning</vt:lpstr>
      <vt:lpstr>The Pruning Process</vt:lpstr>
      <vt:lpstr>Motivation</vt:lpstr>
      <vt:lpstr>Motivating Questions</vt:lpstr>
      <vt:lpstr>Training Pruned Networks</vt:lpstr>
      <vt:lpstr>Training Pruned Networks</vt:lpstr>
      <vt:lpstr>Training Pruned Networks</vt:lpstr>
      <vt:lpstr>Training Pruned Networks</vt:lpstr>
      <vt:lpstr>Results</vt:lpstr>
      <vt:lpstr>Results</vt:lpstr>
      <vt:lpstr>The Lottery Ticket Hypothesis</vt:lpstr>
      <vt:lpstr>Possible future work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Lottery Ticket Hypothesis</dc:title>
  <cp:lastModifiedBy>Qi, Yanjun (yq2h)</cp:lastModifiedBy>
  <cp:revision>3</cp:revision>
  <dcterms:modified xsi:type="dcterms:W3CDTF">2021-06-17T14:17:28Z</dcterms:modified>
</cp:coreProperties>
</file>